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258" r:id="rId5"/>
    <p:sldId id="296" r:id="rId6"/>
    <p:sldId id="297" r:id="rId7"/>
    <p:sldId id="298" r:id="rId8"/>
    <p:sldId id="295" r:id="rId9"/>
  </p:sldIdLst>
  <p:sldSz cx="12192000" cy="6858000"/>
  <p:notesSz cx="6858000" cy="9144000"/>
  <p:defaultText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7A2137-9B5A-69F3-90B8-B5B5982BE681}" v="248" dt="2023-02-24T08:59:36.396"/>
    <p1510:client id="{486ED89E-20FC-485F-AC40-1834857EBCA6}" v="16" dt="2022-10-10T09:14:16.576"/>
    <p1510:client id="{8DAA42E3-6280-0AE4-7A91-4079AE9AFE2D}" v="3" dt="2022-10-22T08:58:02.389"/>
    <p1510:client id="{92837B0B-8560-7934-FD29-75E7B47E7746}" v="288" dt="2023-02-24T14:01:49.213"/>
    <p1510:client id="{B1C68B69-8A65-530F-810C-414EEB1DA50E}" v="2" dt="2022-10-18T12:16:09.339"/>
    <p1510:client id="{DD5C9D8D-B702-F7BD-F2CA-2BF0D957F352}" v="20" dt="2022-10-22T08:14:56.829"/>
    <p1510:client id="{DF7904C7-E42B-4DE0-9196-486B65783A2C}" v="1552" dt="2023-02-24T11:18:29.943"/>
    <p1510:client id="{E253972B-FFAB-D2E1-1A92-982312228359}" v="1" dt="2023-02-24T14:44:58.390"/>
    <p1510:client id="{F822B1D0-5A3C-9A45-2DC1-C26013207D8E}" v="29" dt="2023-02-28T09:06:45.1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tienne Charpentier" userId="S::echarpentier@wmo.int::ffc3976b-88a3-47ba-89a0-ddc1f144dedc" providerId="AD" clId="Web-{F29E9646-AADE-5526-C254-A5DB5911EA2F}"/>
    <pc:docChg chg="modSld">
      <pc:chgData name="Etienne Charpentier" userId="S::echarpentier@wmo.int::ffc3976b-88a3-47ba-89a0-ddc1f144dedc" providerId="AD" clId="Web-{F29E9646-AADE-5526-C254-A5DB5911EA2F}" dt="2023-02-28T07:39:07.233" v="75"/>
      <pc:docMkLst>
        <pc:docMk/>
      </pc:docMkLst>
      <pc:sldChg chg="modNotes">
        <pc:chgData name="Etienne Charpentier" userId="S::echarpentier@wmo.int::ffc3976b-88a3-47ba-89a0-ddc1f144dedc" providerId="AD" clId="Web-{F29E9646-AADE-5526-C254-A5DB5911EA2F}" dt="2023-02-28T07:39:07.233" v="75"/>
        <pc:sldMkLst>
          <pc:docMk/>
          <pc:sldMk cId="1284506686" sldId="298"/>
        </pc:sldMkLst>
      </pc:sldChg>
    </pc:docChg>
  </pc:docChgLst>
  <pc:docChgLst>
    <pc:chgData name="Krunoslav PREMEC" userId="S::kpremec@wmo.int::51167652-1220-4c11-a203-33f44fbd1e2d" providerId="AD" clId="Web-{F822B1D0-5A3C-9A45-2DC1-C26013207D8E}"/>
    <pc:docChg chg="modSld">
      <pc:chgData name="Krunoslav PREMEC" userId="S::kpremec@wmo.int::51167652-1220-4c11-a203-33f44fbd1e2d" providerId="AD" clId="Web-{F822B1D0-5A3C-9A45-2DC1-C26013207D8E}" dt="2023-02-28T09:06:45.130" v="28" actId="20577"/>
      <pc:docMkLst>
        <pc:docMk/>
      </pc:docMkLst>
      <pc:sldChg chg="modSp">
        <pc:chgData name="Krunoslav PREMEC" userId="S::kpremec@wmo.int::51167652-1220-4c11-a203-33f44fbd1e2d" providerId="AD" clId="Web-{F822B1D0-5A3C-9A45-2DC1-C26013207D8E}" dt="2023-02-28T09:06:45.130" v="28" actId="20577"/>
        <pc:sldMkLst>
          <pc:docMk/>
          <pc:sldMk cId="2136027256" sldId="297"/>
        </pc:sldMkLst>
        <pc:spChg chg="mod">
          <ac:chgData name="Krunoslav PREMEC" userId="S::kpremec@wmo.int::51167652-1220-4c11-a203-33f44fbd1e2d" providerId="AD" clId="Web-{F822B1D0-5A3C-9A45-2DC1-C26013207D8E}" dt="2023-02-28T09:06:45.130" v="28" actId="20577"/>
          <ac:spMkLst>
            <pc:docMk/>
            <pc:sldMk cId="2136027256" sldId="297"/>
            <ac:spMk id="3" creationId="{7E3698B3-DD57-1588-BA9C-C145B459B096}"/>
          </ac:spMkLst>
        </pc:spChg>
      </pc:sldChg>
      <pc:sldChg chg="modSp">
        <pc:chgData name="Krunoslav PREMEC" userId="S::kpremec@wmo.int::51167652-1220-4c11-a203-33f44fbd1e2d" providerId="AD" clId="Web-{F822B1D0-5A3C-9A45-2DC1-C26013207D8E}" dt="2023-02-28T09:03:27.638" v="9" actId="20577"/>
        <pc:sldMkLst>
          <pc:docMk/>
          <pc:sldMk cId="1284506686" sldId="298"/>
        </pc:sldMkLst>
        <pc:spChg chg="mod">
          <ac:chgData name="Krunoslav PREMEC" userId="S::kpremec@wmo.int::51167652-1220-4c11-a203-33f44fbd1e2d" providerId="AD" clId="Web-{F822B1D0-5A3C-9A45-2DC1-C26013207D8E}" dt="2023-02-28T09:03:27.638" v="9" actId="20577"/>
          <ac:spMkLst>
            <pc:docMk/>
            <pc:sldMk cId="1284506686" sldId="298"/>
            <ac:spMk id="3" creationId="{7E3698B3-DD57-1588-BA9C-C145B459B096}"/>
          </ac:spMkLst>
        </pc:spChg>
      </pc:sldChg>
    </pc:docChg>
  </pc:docChgLst>
  <pc:docChgLst>
    <pc:chgData name="Jitsuko Hasegawa" userId="S::jhasegawa@wmo.int::fb5eb5eb-0f40-42e5-bda0-480cc2098078" providerId="AD" clId="Web-{E253972B-FFAB-D2E1-1A92-982312228359}"/>
    <pc:docChg chg="modSld">
      <pc:chgData name="Jitsuko Hasegawa" userId="S::jhasegawa@wmo.int::fb5eb5eb-0f40-42e5-bda0-480cc2098078" providerId="AD" clId="Web-{E253972B-FFAB-D2E1-1A92-982312228359}" dt="2023-02-24T14:44:58.405" v="1" actId="20577"/>
      <pc:docMkLst>
        <pc:docMk/>
      </pc:docMkLst>
      <pc:sldChg chg="modSp">
        <pc:chgData name="Jitsuko Hasegawa" userId="S::jhasegawa@wmo.int::fb5eb5eb-0f40-42e5-bda0-480cc2098078" providerId="AD" clId="Web-{E253972B-FFAB-D2E1-1A92-982312228359}" dt="2023-02-24T14:44:58.405" v="1" actId="20577"/>
        <pc:sldMkLst>
          <pc:docMk/>
          <pc:sldMk cId="380228457" sldId="258"/>
        </pc:sldMkLst>
        <pc:spChg chg="mod">
          <ac:chgData name="Jitsuko Hasegawa" userId="S::jhasegawa@wmo.int::fb5eb5eb-0f40-42e5-bda0-480cc2098078" providerId="AD" clId="Web-{E253972B-FFAB-D2E1-1A92-982312228359}" dt="2023-02-24T14:44:58.405" v="1" actId="20577"/>
          <ac:spMkLst>
            <pc:docMk/>
            <pc:sldMk cId="380228457" sldId="258"/>
            <ac:spMk id="5" creationId="{F351208C-D14B-4D5A-ABA4-F23E50C6674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E0F357-B811-4FC5-8E65-2B8BD505A5B3}" type="datetimeFigureOut">
              <a:rPr lang="en-CH" smtClean="0"/>
              <a:t>02/28/2023</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F1AC9F-6AFE-4B8B-9CC1-10F44419EB41}" type="slidenum">
              <a:rPr lang="en-CH" smtClean="0"/>
              <a:t>‹#›</a:t>
            </a:fld>
            <a:endParaRPr lang="en-CH"/>
          </a:p>
        </p:txBody>
      </p:sp>
    </p:spTree>
    <p:extLst>
      <p:ext uri="{BB962C8B-B14F-4D97-AF65-F5344CB8AC3E}">
        <p14:creationId xmlns:p14="http://schemas.microsoft.com/office/powerpoint/2010/main" val="1144517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850E5A11-A43D-4388-8CC5-17801B9DB8A4}" type="slidenum">
              <a:rPr lang="en-GB" smtClean="0"/>
              <a:t>1</a:t>
            </a:fld>
            <a:endParaRPr lang="en-GB"/>
          </a:p>
        </p:txBody>
      </p:sp>
    </p:spTree>
    <p:extLst>
      <p:ext uri="{BB962C8B-B14F-4D97-AF65-F5344CB8AC3E}">
        <p14:creationId xmlns:p14="http://schemas.microsoft.com/office/powerpoint/2010/main" val="293814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t>Through Resolution 2 (Cg-Ext(2021)), Congress decided on Technical Regulations for the Global Basic Observing Network (GBON) to come into force on 1 January 2023, and requested INFCOM, inter alia, to develop the technical guidelines, processes and procedures needed to ensure the expedient and efficient implementation of GBON, and to prepare for the effective performance and compliance monitoring of GBON. </a:t>
            </a:r>
            <a:endParaRPr lang="fr-FR" dirty="0"/>
          </a:p>
          <a:p>
            <a:r>
              <a:rPr lang="en-US" dirty="0">
                <a:cs typeface="Calibri"/>
              </a:rPr>
              <a:t>INFCOM therefore established </a:t>
            </a:r>
            <a:r>
              <a:rPr lang="en-US" dirty="0"/>
              <a:t>GBON Implementation Task Team (TT-GBON)</a:t>
            </a:r>
            <a:r>
              <a:rPr lang="en-US" dirty="0">
                <a:cs typeface="Calibri"/>
              </a:rPr>
              <a:t> in early 2022 to address Congress request. I initially chaired the Task Team, with Pascal </a:t>
            </a:r>
            <a:r>
              <a:rPr lang="en-US" dirty="0" err="1">
                <a:cs typeface="Calibri"/>
              </a:rPr>
              <a:t>Waniha</a:t>
            </a:r>
            <a:r>
              <a:rPr lang="en-US" dirty="0">
                <a:cs typeface="Calibri"/>
              </a:rPr>
              <a:t> of Tanzania as vice-Chair. When I engaged with the GHG monitoring initiative, I asked Pascal to chair the Team and Michelle Mainelli of USA to be the vice-Chair. I thank them very much for their leadership and accomplishments.</a:t>
            </a:r>
          </a:p>
          <a:p>
            <a:r>
              <a:rPr lang="en-US" dirty="0">
                <a:cs typeface="Calibri"/>
              </a:rPr>
              <a:t>TT-GBON has developed a substantial amount of guidance material, assisted by the Secretariat. </a:t>
            </a:r>
            <a:endParaRPr lang="en-US" dirty="0"/>
          </a:p>
          <a:p>
            <a:r>
              <a:rPr lang="en-US" dirty="0"/>
              <a:t>The draft Guide to the GBON is the result of the work the Task Team in accordance with Resolution 2 (Cg-Ext(2021)). </a:t>
            </a:r>
            <a:endParaRPr lang="en-US">
              <a:cs typeface="Calibri"/>
            </a:endParaRPr>
          </a:p>
          <a:p>
            <a:r>
              <a:rPr lang="en-US" dirty="0">
                <a:cs typeface="Calibri"/>
              </a:rPr>
              <a:t>The initial version of the Guide was recommended by INFCOM-2 through </a:t>
            </a:r>
            <a:r>
              <a:rPr lang="en-US" dirty="0"/>
              <a:t>Recommendation 10 (INFCOM-2), and further updated by TT-GBON with subsequent Members' feedback per INFCOM-2 decision.</a:t>
            </a:r>
            <a:endParaRPr lang="en-US" dirty="0">
              <a:cs typeface="Calibri"/>
            </a:endParaRPr>
          </a:p>
          <a:p>
            <a:endParaRPr lang="en-US" dirty="0">
              <a:cs typeface="Calibri"/>
            </a:endParaRPr>
          </a:p>
        </p:txBody>
      </p:sp>
      <p:sp>
        <p:nvSpPr>
          <p:cNvPr id="4" name="Espace réservé du numéro de diapositive 3"/>
          <p:cNvSpPr>
            <a:spLocks noGrp="1"/>
          </p:cNvSpPr>
          <p:nvPr>
            <p:ph type="sldNum" sz="quarter" idx="5"/>
          </p:nvPr>
        </p:nvSpPr>
        <p:spPr/>
        <p:txBody>
          <a:bodyPr/>
          <a:lstStyle/>
          <a:p>
            <a:fld id="{F3F1AC9F-6AFE-4B8B-9CC1-10F44419EB41}" type="slidenum">
              <a:rPr lang="en-CH" smtClean="0"/>
              <a:t>2</a:t>
            </a:fld>
            <a:endParaRPr lang="en-CH"/>
          </a:p>
        </p:txBody>
      </p:sp>
    </p:spTree>
    <p:extLst>
      <p:ext uri="{BB962C8B-B14F-4D97-AF65-F5344CB8AC3E}">
        <p14:creationId xmlns:p14="http://schemas.microsoft.com/office/powerpoint/2010/main" val="1547615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spcBef>
                <a:spcPct val="20000"/>
              </a:spcBef>
            </a:pPr>
            <a:r>
              <a:rPr lang="en-US" dirty="0"/>
              <a:t>Since INFCOM-2, TT-GBON, together with the Secretariat have significantly improved the initial version of the Guide, by incorporating many valuable comments received by Members during the INFCOM-2 Session, and from TT-GBON members after the session. </a:t>
            </a:r>
            <a:endParaRPr lang="en-US"/>
          </a:p>
          <a:p>
            <a:pPr marL="171450" indent="-171450">
              <a:spcBef>
                <a:spcPct val="20000"/>
              </a:spcBef>
              <a:buFont typeface="Arial"/>
              <a:buChar char="•"/>
            </a:pPr>
            <a:r>
              <a:rPr lang="en-US" dirty="0"/>
              <a:t>The GBON specific documentation on OSCAR/Surface has been included in the Guide and some sections were streamlined and shortened for the sake of clarity. </a:t>
            </a:r>
            <a:endParaRPr lang="en-US" dirty="0">
              <a:cs typeface="Calibri"/>
            </a:endParaRPr>
          </a:p>
          <a:p>
            <a:pPr marL="171450" indent="-171450">
              <a:spcBef>
                <a:spcPct val="20000"/>
              </a:spcBef>
              <a:buFont typeface="Arial"/>
              <a:buChar char="•"/>
            </a:pPr>
            <a:r>
              <a:rPr lang="en-US" dirty="0"/>
              <a:t>The updated version was internally approved by TT-GBON at their 10th meeting on 23 Jan 2023 and posted to the EC-76 website for consideration by EC members.</a:t>
            </a:r>
            <a:endParaRPr lang="en-US" dirty="0">
              <a:cs typeface="Calibri"/>
            </a:endParaRPr>
          </a:p>
          <a:p>
            <a:endParaRPr lang="en-US" dirty="0">
              <a:cs typeface="Calibri"/>
            </a:endParaRPr>
          </a:p>
        </p:txBody>
      </p:sp>
      <p:sp>
        <p:nvSpPr>
          <p:cNvPr id="4" name="Espace réservé du numéro de diapositive 3"/>
          <p:cNvSpPr>
            <a:spLocks noGrp="1"/>
          </p:cNvSpPr>
          <p:nvPr>
            <p:ph type="sldNum" sz="quarter" idx="5"/>
          </p:nvPr>
        </p:nvSpPr>
        <p:spPr/>
        <p:txBody>
          <a:bodyPr/>
          <a:lstStyle/>
          <a:p>
            <a:fld id="{F3F1AC9F-6AFE-4B8B-9CC1-10F44419EB41}" type="slidenum">
              <a:rPr lang="en-CH" smtClean="0"/>
              <a:t>3</a:t>
            </a:fld>
            <a:endParaRPr lang="en-CH"/>
          </a:p>
        </p:txBody>
      </p:sp>
    </p:spTree>
    <p:extLst>
      <p:ext uri="{BB962C8B-B14F-4D97-AF65-F5344CB8AC3E}">
        <p14:creationId xmlns:p14="http://schemas.microsoft.com/office/powerpoint/2010/main" val="1558045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spcBef>
                <a:spcPct val="20000"/>
              </a:spcBef>
            </a:pPr>
            <a:r>
              <a:rPr lang="en-US" dirty="0"/>
              <a:t>Through EC members' review the following amendments have been made:</a:t>
            </a:r>
            <a:endParaRPr lang="fr-FR" dirty="0"/>
          </a:p>
          <a:p>
            <a:pPr marL="857250" indent="-171450">
              <a:spcBef>
                <a:spcPct val="20000"/>
              </a:spcBef>
              <a:buFont typeface="Calibri,Sans-Serif"/>
              <a:buChar char="-"/>
            </a:pPr>
            <a:r>
              <a:rPr lang="en-US" dirty="0"/>
              <a:t>Clarification of the introduction by inserting a new leading sentence:</a:t>
            </a:r>
            <a:endParaRPr lang="en-US" dirty="0">
              <a:cs typeface="Calibri"/>
            </a:endParaRPr>
          </a:p>
          <a:p>
            <a:pPr marL="514350">
              <a:spcBef>
                <a:spcPct val="20000"/>
              </a:spcBef>
            </a:pPr>
            <a:r>
              <a:rPr lang="en-US" i="1" dirty="0"/>
              <a:t>The WMO Global Basic Observing Network (GBON), designed and defined at a global level, is the basic surface-based observing network that is essential to support Global Numerical Weather Prediction (NWP)</a:t>
            </a:r>
            <a:r>
              <a:rPr lang="en-US" dirty="0"/>
              <a:t> [</a:t>
            </a:r>
            <a:r>
              <a:rPr lang="en-US" i="1" dirty="0"/>
              <a:t>Johnson</a:t>
            </a:r>
            <a:r>
              <a:rPr lang="en-US" dirty="0"/>
              <a:t>]. </a:t>
            </a:r>
            <a:endParaRPr lang="en-US" dirty="0">
              <a:cs typeface="Calibri"/>
            </a:endParaRPr>
          </a:p>
          <a:p>
            <a:pPr marL="857250" indent="-171450">
              <a:spcBef>
                <a:spcPct val="20000"/>
              </a:spcBef>
              <a:buFont typeface="Calibri,Sans-Serif"/>
              <a:buChar char="-"/>
            </a:pPr>
            <a:r>
              <a:rPr lang="en-US" dirty="0"/>
              <a:t>Clarification of the Figure 1.1 caption by adding the following text:</a:t>
            </a:r>
            <a:endParaRPr lang="en-US" dirty="0">
              <a:cs typeface="Calibri" panose="020F0502020204030204"/>
            </a:endParaRPr>
          </a:p>
          <a:p>
            <a:pPr marL="514350">
              <a:spcBef>
                <a:spcPct val="20000"/>
              </a:spcBef>
            </a:pPr>
            <a:r>
              <a:rPr lang="en-US" dirty="0"/>
              <a:t>"</a:t>
            </a:r>
            <a:r>
              <a:rPr lang="en-US" i="1" dirty="0"/>
              <a:t>… stations that report at the frequency greater than required by GBON in pink</a:t>
            </a:r>
            <a:r>
              <a:rPr lang="en-US" dirty="0"/>
              <a:t>" [</a:t>
            </a:r>
            <a:r>
              <a:rPr lang="en-US" i="1" dirty="0"/>
              <a:t>Johnson</a:t>
            </a:r>
            <a:r>
              <a:rPr lang="en-US" dirty="0"/>
              <a:t>]. </a:t>
            </a:r>
            <a:endParaRPr lang="en-US" dirty="0">
              <a:cs typeface="Calibri"/>
            </a:endParaRPr>
          </a:p>
          <a:p>
            <a:pPr marL="857250" indent="-171450">
              <a:spcBef>
                <a:spcPct val="20000"/>
              </a:spcBef>
              <a:buFont typeface="Calibri,Sans-Serif"/>
              <a:buChar char="-"/>
            </a:pPr>
            <a:r>
              <a:rPr lang="en-US" dirty="0"/>
              <a:t>Removal of the word "BUFR" in tables 4.1 and 4.2 [Secretariat] to allow for other than BUFR reports for GBON compliance monitoring.</a:t>
            </a:r>
            <a:endParaRPr lang="en-US" dirty="0">
              <a:cs typeface="Calibri" panose="020F0502020204030204"/>
            </a:endParaRPr>
          </a:p>
          <a:p>
            <a:pPr marL="857250" indent="-171450">
              <a:spcBef>
                <a:spcPct val="20000"/>
              </a:spcBef>
              <a:buFont typeface="Calibri,Sans-Serif"/>
              <a:buChar char="-"/>
            </a:pPr>
            <a:r>
              <a:rPr lang="en-US" dirty="0"/>
              <a:t>Lowering the required number of NWP </a:t>
            </a:r>
            <a:r>
              <a:rPr lang="en-US" dirty="0" err="1"/>
              <a:t>centres</a:t>
            </a:r>
            <a:r>
              <a:rPr lang="en-US" dirty="0"/>
              <a:t> receiving the reports from 2 to 1 for GBON compliance monitoring purposes [</a:t>
            </a:r>
            <a:r>
              <a:rPr lang="en-US" i="1" dirty="0"/>
              <a:t>Secretariat</a:t>
            </a:r>
            <a:r>
              <a:rPr lang="en-US" dirty="0"/>
              <a:t>] in the notes 3 and 9 to the tables 4.1 and 4.2.</a:t>
            </a:r>
            <a:endParaRPr lang="en-US" dirty="0">
              <a:cs typeface="Calibri"/>
            </a:endParaRPr>
          </a:p>
          <a:p>
            <a:pPr marL="857250" indent="-171450">
              <a:spcBef>
                <a:spcPct val="20000"/>
              </a:spcBef>
              <a:buFont typeface="Calibri,Sans-Serif"/>
              <a:buChar char="-"/>
            </a:pPr>
            <a:r>
              <a:rPr lang="en-US" dirty="0"/>
              <a:t>Removal of the "horizontal wind" as a mandatory criterion for station compliance monitoring [</a:t>
            </a:r>
            <a:r>
              <a:rPr lang="en-US" i="1" dirty="0"/>
              <a:t>Secretariat</a:t>
            </a:r>
            <a:r>
              <a:rPr lang="en-US" dirty="0"/>
              <a:t>]: in reality, only air temperature is considered for the time being.</a:t>
            </a:r>
            <a:endParaRPr lang="en-US" dirty="0">
              <a:cs typeface="Calibri"/>
            </a:endParaRPr>
          </a:p>
          <a:p>
            <a:pPr marL="857250" indent="-171450">
              <a:spcBef>
                <a:spcPct val="20000"/>
              </a:spcBef>
              <a:buFont typeface="Calibri,Sans-Serif"/>
              <a:buChar char="-"/>
            </a:pPr>
            <a:r>
              <a:rPr lang="en-US" dirty="0"/>
              <a:t>Removal of the footnote no. 12 from section 4.5: It is not needed for SOFF Steering Committee to approve GBON exemptions per Article 9 of WMO Convention, as SOFF fully relies on WMO as the Technical Authority [</a:t>
            </a:r>
            <a:r>
              <a:rPr lang="en-US" i="1" dirty="0"/>
              <a:t>Secretariat in consultation with SOFF</a:t>
            </a:r>
            <a:r>
              <a:rPr lang="en-US" dirty="0"/>
              <a:t>].</a:t>
            </a:r>
            <a:endParaRPr lang="en-US" dirty="0">
              <a:cs typeface="Calibri"/>
            </a:endParaRPr>
          </a:p>
          <a:p>
            <a:pPr marL="857250" indent="-171450">
              <a:spcBef>
                <a:spcPct val="20000"/>
              </a:spcBef>
              <a:buFont typeface="Calibri,Sans-Serif"/>
              <a:buChar char="-"/>
            </a:pPr>
            <a:endParaRPr lang="en-US" dirty="0">
              <a:cs typeface="Calibri"/>
            </a:endParaRPr>
          </a:p>
          <a:p>
            <a:pPr marL="171450" indent="-171450">
              <a:buFont typeface="Arial"/>
              <a:buChar char="•"/>
            </a:pPr>
            <a:r>
              <a:rPr lang="en-US" dirty="0"/>
              <a:t>The updated version of the Guide per Members' feedback is included in the Work in Progress folder of the EC-76 website.</a:t>
            </a:r>
            <a:endParaRPr lang="en-US" dirty="0">
              <a:cs typeface="Calibri"/>
            </a:endParaRPr>
          </a:p>
          <a:p>
            <a:pPr marL="171450" indent="-171450">
              <a:buFont typeface="Arial"/>
              <a:buChar char="•"/>
            </a:pPr>
            <a:r>
              <a:rPr lang="en-US" dirty="0"/>
              <a:t>According to the draft Resolution 3.2(3)/1, the Guide to GBON would be included as a new chapter of the Guide to WIGOS, WMO-No- 1165, and published in all WMO languages.</a:t>
            </a:r>
            <a:endParaRPr lang="en-US" dirty="0">
              <a:cs typeface="Calibri"/>
            </a:endParaRPr>
          </a:p>
          <a:p>
            <a:pPr marL="171450" indent="-171450">
              <a:buFont typeface="Arial"/>
              <a:buChar char="•"/>
            </a:pPr>
            <a:r>
              <a:rPr lang="en-US" dirty="0"/>
              <a:t>Please also note that the initial composition of GBON resulting from TT-GBON guidance and our consultation with Members is expected to be adopted by Congress this year, after which GBON compliance monitoring phase will start.</a:t>
            </a:r>
            <a:endParaRPr lang="en-US" dirty="0">
              <a:cs typeface="Calibri"/>
            </a:endParaRPr>
          </a:p>
          <a:p>
            <a:pPr>
              <a:spcBef>
                <a:spcPct val="20000"/>
              </a:spcBef>
            </a:pPr>
            <a:endParaRPr lang="en-US" dirty="0">
              <a:cs typeface="Calibri"/>
            </a:endParaRPr>
          </a:p>
        </p:txBody>
      </p:sp>
      <p:sp>
        <p:nvSpPr>
          <p:cNvPr id="4" name="Espace réservé du numéro de diapositive 3"/>
          <p:cNvSpPr>
            <a:spLocks noGrp="1"/>
          </p:cNvSpPr>
          <p:nvPr>
            <p:ph type="sldNum" sz="quarter" idx="5"/>
          </p:nvPr>
        </p:nvSpPr>
        <p:spPr/>
        <p:txBody>
          <a:bodyPr/>
          <a:lstStyle/>
          <a:p>
            <a:fld id="{F3F1AC9F-6AFE-4B8B-9CC1-10F44419EB41}" type="slidenum">
              <a:rPr lang="en-CH" smtClean="0"/>
              <a:t>4</a:t>
            </a:fld>
            <a:endParaRPr lang="en-CH"/>
          </a:p>
        </p:txBody>
      </p:sp>
    </p:spTree>
    <p:extLst>
      <p:ext uri="{BB962C8B-B14F-4D97-AF65-F5344CB8AC3E}">
        <p14:creationId xmlns:p14="http://schemas.microsoft.com/office/powerpoint/2010/main" val="2564839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162290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pic>
        <p:nvPicPr>
          <p:cNvPr id="7" name="Picture 6" descr="wmo2016_powerpoint_standard_v2-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143500"/>
            <a:ext cx="1988820" cy="1714500"/>
          </a:xfrm>
          <a:prstGeom prst="rect">
            <a:avLst/>
          </a:prstGeom>
        </p:spPr>
      </p:pic>
    </p:spTree>
    <p:extLst>
      <p:ext uri="{BB962C8B-B14F-4D97-AF65-F5344CB8AC3E}">
        <p14:creationId xmlns:p14="http://schemas.microsoft.com/office/powerpoint/2010/main" val="466592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1326635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221927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3745119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332942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4041087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3002660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952160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59AF2F-52C6-9B46-B8B2-0579234AE62E}" type="slidenum">
              <a:rPr lang="en-US" smtClean="0"/>
              <a:t>‹#›</a:t>
            </a:fld>
            <a:endParaRPr lang="en-US"/>
          </a:p>
        </p:txBody>
      </p:sp>
      <p:pic>
        <p:nvPicPr>
          <p:cNvPr id="7" name="Picture 6" descr="wmo2016_powerpoint_standard_v2-2.jp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5151694"/>
            <a:ext cx="2651760" cy="1714500"/>
          </a:xfrm>
          <a:prstGeom prst="rect">
            <a:avLst/>
          </a:prstGeom>
        </p:spPr>
      </p:pic>
    </p:spTree>
    <p:extLst>
      <p:ext uri="{BB962C8B-B14F-4D97-AF65-F5344CB8AC3E}">
        <p14:creationId xmlns:p14="http://schemas.microsoft.com/office/powerpoint/2010/main" val="1153610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wmo2016_powerpoint_standard_v2_dark-3.jpg">
            <a:extLst>
              <a:ext uri="{FF2B5EF4-FFF2-40B4-BE49-F238E27FC236}">
                <a16:creationId xmlns:a16="http://schemas.microsoft.com/office/drawing/2014/main" id="{96EC3A03-3370-44C0-8E50-3467774EE4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38442"/>
            <a:ext cx="12192000" cy="8196442"/>
          </a:xfrm>
          <a:prstGeom prst="rect">
            <a:avLst/>
          </a:prstGeom>
        </p:spPr>
      </p:pic>
      <p:sp>
        <p:nvSpPr>
          <p:cNvPr id="6" name="Title 1"/>
          <p:cNvSpPr txBox="1">
            <a:spLocks/>
          </p:cNvSpPr>
          <p:nvPr/>
        </p:nvSpPr>
        <p:spPr>
          <a:xfrm>
            <a:off x="2866226" y="2168907"/>
            <a:ext cx="8229600" cy="342884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2400" i="1">
              <a:solidFill>
                <a:schemeClr val="bg1"/>
              </a:solidFill>
            </a:endParaRPr>
          </a:p>
        </p:txBody>
      </p:sp>
      <p:sp>
        <p:nvSpPr>
          <p:cNvPr id="3" name="Slide Number Placeholder 2"/>
          <p:cNvSpPr>
            <a:spLocks noGrp="1"/>
          </p:cNvSpPr>
          <p:nvPr>
            <p:ph type="sldNum" sz="quarter" idx="12"/>
          </p:nvPr>
        </p:nvSpPr>
        <p:spPr/>
        <p:txBody>
          <a:bodyPr/>
          <a:lstStyle/>
          <a:p>
            <a:fld id="{9259AF2F-52C6-9B46-B8B2-0579234AE62E}" type="slidenum">
              <a:rPr lang="en-US" smtClean="0"/>
              <a:t>1</a:t>
            </a:fld>
            <a:endParaRPr lang="en-US"/>
          </a:p>
        </p:txBody>
      </p:sp>
      <p:sp>
        <p:nvSpPr>
          <p:cNvPr id="5" name="Title 1">
            <a:extLst>
              <a:ext uri="{FF2B5EF4-FFF2-40B4-BE49-F238E27FC236}">
                <a16:creationId xmlns:a16="http://schemas.microsoft.com/office/drawing/2014/main" id="{F351208C-D14B-4D5A-ABA4-F23E50C6674B}"/>
              </a:ext>
            </a:extLst>
          </p:cNvPr>
          <p:cNvSpPr txBox="1">
            <a:spLocks/>
          </p:cNvSpPr>
          <p:nvPr/>
        </p:nvSpPr>
        <p:spPr>
          <a:xfrm>
            <a:off x="2151600" y="274484"/>
            <a:ext cx="8229600" cy="3428845"/>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dirty="0">
                <a:solidFill>
                  <a:schemeClr val="bg1"/>
                </a:solidFill>
              </a:rPr>
              <a:t>The 76</a:t>
            </a:r>
            <a:r>
              <a:rPr lang="en-US" sz="2800" baseline="30000" dirty="0">
                <a:solidFill>
                  <a:schemeClr val="bg1"/>
                </a:solidFill>
              </a:rPr>
              <a:t>th</a:t>
            </a:r>
            <a:r>
              <a:rPr lang="en-US" sz="2800" dirty="0">
                <a:solidFill>
                  <a:schemeClr val="bg1"/>
                </a:solidFill>
              </a:rPr>
              <a:t> session of the Executive Council </a:t>
            </a:r>
          </a:p>
          <a:p>
            <a:r>
              <a:rPr lang="en-US" sz="2800" dirty="0">
                <a:solidFill>
                  <a:schemeClr val="bg1"/>
                </a:solidFill>
              </a:rPr>
              <a:t>(EC-76, 27 February – 3 March 2023)</a:t>
            </a:r>
          </a:p>
          <a:p>
            <a:endParaRPr lang="en-US" sz="3600" dirty="0">
              <a:solidFill>
                <a:schemeClr val="bg1"/>
              </a:solidFill>
            </a:endParaRPr>
          </a:p>
          <a:p>
            <a:endParaRPr lang="en-US" i="1" dirty="0">
              <a:solidFill>
                <a:schemeClr val="bg1"/>
              </a:solidFill>
              <a:cs typeface="Calibri"/>
            </a:endParaRPr>
          </a:p>
          <a:p>
            <a:r>
              <a:rPr lang="en-US" sz="3600" i="1" dirty="0">
                <a:solidFill>
                  <a:schemeClr val="bg1"/>
                </a:solidFill>
                <a:cs typeface="Calibri"/>
              </a:rPr>
              <a:t>Item 3.2(3) – Guide to the Global Basic Observing Network (GBON)</a:t>
            </a:r>
          </a:p>
          <a:p>
            <a:endParaRPr lang="en-US" sz="3600" i="1" dirty="0">
              <a:solidFill>
                <a:schemeClr val="bg1"/>
              </a:solidFill>
              <a:cs typeface="Calibri"/>
            </a:endParaRPr>
          </a:p>
          <a:p>
            <a:r>
              <a:rPr lang="en-US" sz="3600" i="1" dirty="0">
                <a:solidFill>
                  <a:schemeClr val="bg1"/>
                </a:solidFill>
                <a:cs typeface="Calibri"/>
              </a:rPr>
              <a:t>Submitted by president of INFCOM</a:t>
            </a:r>
          </a:p>
        </p:txBody>
      </p:sp>
    </p:spTree>
    <p:extLst>
      <p:ext uri="{BB962C8B-B14F-4D97-AF65-F5344CB8AC3E}">
        <p14:creationId xmlns:p14="http://schemas.microsoft.com/office/powerpoint/2010/main" val="380228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8C578-5B8C-A7B6-02E4-CF751262F3EC}"/>
              </a:ext>
            </a:extLst>
          </p:cNvPr>
          <p:cNvSpPr>
            <a:spLocks noGrp="1"/>
          </p:cNvSpPr>
          <p:nvPr>
            <p:ph type="title"/>
          </p:nvPr>
        </p:nvSpPr>
        <p:spPr>
          <a:xfrm>
            <a:off x="275390" y="1468"/>
            <a:ext cx="11641220" cy="1143000"/>
          </a:xfrm>
        </p:spPr>
        <p:txBody>
          <a:bodyPr>
            <a:normAutofit fontScale="90000"/>
          </a:bodyPr>
          <a:lstStyle/>
          <a:p>
            <a:r>
              <a:rPr lang="en-US" dirty="0">
                <a:ea typeface="+mj-lt"/>
                <a:cs typeface="+mj-lt"/>
              </a:rPr>
              <a:t>Draft Resolution 3.2(3)/1 (EC-76)</a:t>
            </a:r>
            <a:endParaRPr lang="fr-FR" dirty="0"/>
          </a:p>
          <a:p>
            <a:r>
              <a:rPr lang="en-US" dirty="0">
                <a:ea typeface="+mj-lt"/>
                <a:cs typeface="+mj-lt"/>
              </a:rPr>
              <a:t>Guide to the Global Basic Observing Network (GBON)</a:t>
            </a:r>
            <a:endParaRPr lang="en-CH" dirty="0"/>
          </a:p>
        </p:txBody>
      </p:sp>
      <p:sp>
        <p:nvSpPr>
          <p:cNvPr id="3" name="Content Placeholder 2">
            <a:extLst>
              <a:ext uri="{FF2B5EF4-FFF2-40B4-BE49-F238E27FC236}">
                <a16:creationId xmlns:a16="http://schemas.microsoft.com/office/drawing/2014/main" id="{7E3698B3-DD57-1588-BA9C-C145B459B096}"/>
              </a:ext>
            </a:extLst>
          </p:cNvPr>
          <p:cNvSpPr>
            <a:spLocks noGrp="1"/>
          </p:cNvSpPr>
          <p:nvPr>
            <p:ph idx="1"/>
          </p:nvPr>
        </p:nvSpPr>
        <p:spPr>
          <a:xfrm>
            <a:off x="393940" y="1283899"/>
            <a:ext cx="11519139" cy="4957283"/>
          </a:xfrm>
        </p:spPr>
        <p:txBody>
          <a:bodyPr vert="horz" lIns="91440" tIns="45720" rIns="91440" bIns="45720" rtlCol="0" anchor="t">
            <a:normAutofit lnSpcReduction="10000"/>
          </a:bodyPr>
          <a:lstStyle/>
          <a:p>
            <a:r>
              <a:rPr lang="en-CH">
                <a:cs typeface="Calibri"/>
              </a:rPr>
              <a:t>Resolution 2 (Cg-Ext(02021)) adopted Tech. Regs. For GBON and asked INFCOM to develop guidance, processes &amp; procedures for implementation of GBON</a:t>
            </a:r>
          </a:p>
          <a:p>
            <a:r>
              <a:rPr lang="en-CH">
                <a:cs typeface="Calibri"/>
              </a:rPr>
              <a:t>TT-GBON was established in early 2022 to address Congress request</a:t>
            </a:r>
          </a:p>
          <a:p>
            <a:r>
              <a:rPr lang="en-CH">
                <a:cs typeface="Calibri"/>
              </a:rPr>
              <a:t>TT-GBON developed guidance material included in new GBON Guide, then submitted to INFCOM-2, which adopted Recommendation 10 (INFCOM-2)</a:t>
            </a:r>
          </a:p>
          <a:p>
            <a:r>
              <a:rPr lang="en-CH">
                <a:cs typeface="Calibri"/>
              </a:rPr>
              <a:t>INFCOM-2 requested TT-GBON to further update the GBON Guide with Members feedback </a:t>
            </a:r>
          </a:p>
          <a:p>
            <a:endParaRPr lang="en-CH">
              <a:cs typeface="Calibri"/>
            </a:endParaRPr>
          </a:p>
        </p:txBody>
      </p:sp>
    </p:spTree>
    <p:extLst>
      <p:ext uri="{BB962C8B-B14F-4D97-AF65-F5344CB8AC3E}">
        <p14:creationId xmlns:p14="http://schemas.microsoft.com/office/powerpoint/2010/main" val="990884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8C578-5B8C-A7B6-02E4-CF751262F3EC}"/>
              </a:ext>
            </a:extLst>
          </p:cNvPr>
          <p:cNvSpPr>
            <a:spLocks noGrp="1"/>
          </p:cNvSpPr>
          <p:nvPr>
            <p:ph type="title"/>
          </p:nvPr>
        </p:nvSpPr>
        <p:spPr>
          <a:xfrm>
            <a:off x="275390" y="1468"/>
            <a:ext cx="11641220" cy="1143000"/>
          </a:xfrm>
        </p:spPr>
        <p:txBody>
          <a:bodyPr>
            <a:normAutofit fontScale="90000"/>
          </a:bodyPr>
          <a:lstStyle/>
          <a:p>
            <a:r>
              <a:rPr lang="en-US">
                <a:ea typeface="+mj-lt"/>
                <a:cs typeface="+mj-lt"/>
              </a:rPr>
              <a:t>Draft Resolution 3.2(3)/1 (EC-76)</a:t>
            </a:r>
            <a:endParaRPr lang="fr-FR"/>
          </a:p>
          <a:p>
            <a:r>
              <a:rPr lang="en-US">
                <a:ea typeface="+mj-lt"/>
                <a:cs typeface="+mj-lt"/>
              </a:rPr>
              <a:t>Guide to the Global Basic Observing Network (GBON)</a:t>
            </a:r>
            <a:endParaRPr lang="en-CH"/>
          </a:p>
        </p:txBody>
      </p:sp>
      <p:sp>
        <p:nvSpPr>
          <p:cNvPr id="3" name="Content Placeholder 2">
            <a:extLst>
              <a:ext uri="{FF2B5EF4-FFF2-40B4-BE49-F238E27FC236}">
                <a16:creationId xmlns:a16="http://schemas.microsoft.com/office/drawing/2014/main" id="{7E3698B3-DD57-1588-BA9C-C145B459B096}"/>
              </a:ext>
            </a:extLst>
          </p:cNvPr>
          <p:cNvSpPr>
            <a:spLocks noGrp="1"/>
          </p:cNvSpPr>
          <p:nvPr>
            <p:ph idx="1"/>
          </p:nvPr>
        </p:nvSpPr>
        <p:spPr>
          <a:xfrm>
            <a:off x="393940" y="1715220"/>
            <a:ext cx="11519139" cy="4957283"/>
          </a:xfrm>
        </p:spPr>
        <p:txBody>
          <a:bodyPr vert="horz" lIns="91440" tIns="45720" rIns="91440" bIns="45720" rtlCol="0" anchor="t">
            <a:normAutofit/>
          </a:bodyPr>
          <a:lstStyle/>
          <a:p>
            <a:r>
              <a:rPr lang="en-CH" dirty="0">
                <a:cs typeface="Calibri"/>
              </a:rPr>
              <a:t>TT-GBON, with the Secretariat, have significantly improved the initial version of the Guide (comments </a:t>
            </a:r>
            <a:r>
              <a:rPr lang="en-US" dirty="0">
                <a:ea typeface="+mn-lt"/>
                <a:cs typeface="+mn-lt"/>
              </a:rPr>
              <a:t>received during the INFCOM-2 Session, and after).</a:t>
            </a:r>
            <a:r>
              <a:rPr lang="en-US" dirty="0">
                <a:cs typeface="Calibri"/>
              </a:rPr>
              <a:t> </a:t>
            </a:r>
          </a:p>
          <a:p>
            <a:r>
              <a:rPr lang="en-US" dirty="0">
                <a:cs typeface="Calibri"/>
              </a:rPr>
              <a:t>The GBON specific documentation on OSCAR/Surface added.</a:t>
            </a:r>
            <a:endParaRPr lang="en-CH" dirty="0">
              <a:cs typeface="Calibri"/>
            </a:endParaRPr>
          </a:p>
          <a:p>
            <a:r>
              <a:rPr lang="en-US" dirty="0">
                <a:cs typeface="Calibri"/>
              </a:rPr>
              <a:t>Some sections were streamlined and shortened.</a:t>
            </a:r>
          </a:p>
          <a:p>
            <a:r>
              <a:rPr lang="en-CH" dirty="0">
                <a:cs typeface="Calibri"/>
              </a:rPr>
              <a:t> TT-GBON-10 (23 Jan 2023) internally</a:t>
            </a:r>
            <a:r>
              <a:rPr lang="en-US" dirty="0">
                <a:ea typeface="+mn-lt"/>
                <a:cs typeface="+mn-lt"/>
              </a:rPr>
              <a:t> approved the </a:t>
            </a:r>
            <a:r>
              <a:rPr lang="en-US">
                <a:ea typeface="+mn-lt"/>
                <a:cs typeface="+mn-lt"/>
              </a:rPr>
              <a:t>Guide,</a:t>
            </a:r>
            <a:r>
              <a:rPr lang="en-US" dirty="0">
                <a:ea typeface="+mn-lt"/>
                <a:cs typeface="+mn-lt"/>
              </a:rPr>
              <a:t> and the Guide was posted to the EC-76 website for consideration by EC members.</a:t>
            </a:r>
            <a:endParaRPr lang="en-US" dirty="0">
              <a:cs typeface="Calibri"/>
            </a:endParaRPr>
          </a:p>
          <a:p>
            <a:pPr marL="0" indent="0">
              <a:buNone/>
            </a:pPr>
            <a:endParaRPr lang="en-US">
              <a:cs typeface="Calibri"/>
            </a:endParaRPr>
          </a:p>
          <a:p>
            <a:endParaRPr lang="en-CH">
              <a:cs typeface="Calibri"/>
            </a:endParaRPr>
          </a:p>
        </p:txBody>
      </p:sp>
    </p:spTree>
    <p:extLst>
      <p:ext uri="{BB962C8B-B14F-4D97-AF65-F5344CB8AC3E}">
        <p14:creationId xmlns:p14="http://schemas.microsoft.com/office/powerpoint/2010/main" val="2136027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8C578-5B8C-A7B6-02E4-CF751262F3EC}"/>
              </a:ext>
            </a:extLst>
          </p:cNvPr>
          <p:cNvSpPr>
            <a:spLocks noGrp="1"/>
          </p:cNvSpPr>
          <p:nvPr>
            <p:ph type="title"/>
          </p:nvPr>
        </p:nvSpPr>
        <p:spPr>
          <a:xfrm>
            <a:off x="275390" y="1468"/>
            <a:ext cx="11641220" cy="1143000"/>
          </a:xfrm>
        </p:spPr>
        <p:txBody>
          <a:bodyPr>
            <a:normAutofit fontScale="90000"/>
          </a:bodyPr>
          <a:lstStyle/>
          <a:p>
            <a:r>
              <a:rPr lang="en-US">
                <a:ea typeface="+mj-lt"/>
                <a:cs typeface="+mj-lt"/>
              </a:rPr>
              <a:t>Draft Resolution 3.2(3)/1 (EC-76)</a:t>
            </a:r>
            <a:endParaRPr lang="fr-FR"/>
          </a:p>
          <a:p>
            <a:r>
              <a:rPr lang="en-US">
                <a:ea typeface="+mj-lt"/>
                <a:cs typeface="+mj-lt"/>
              </a:rPr>
              <a:t>Guide to the Global Basic Observing Network (GBON)</a:t>
            </a:r>
            <a:endParaRPr lang="en-CH"/>
          </a:p>
        </p:txBody>
      </p:sp>
      <p:sp>
        <p:nvSpPr>
          <p:cNvPr id="3" name="Content Placeholder 2">
            <a:extLst>
              <a:ext uri="{FF2B5EF4-FFF2-40B4-BE49-F238E27FC236}">
                <a16:creationId xmlns:a16="http://schemas.microsoft.com/office/drawing/2014/main" id="{7E3698B3-DD57-1588-BA9C-C145B459B096}"/>
              </a:ext>
            </a:extLst>
          </p:cNvPr>
          <p:cNvSpPr>
            <a:spLocks noGrp="1"/>
          </p:cNvSpPr>
          <p:nvPr>
            <p:ph idx="1"/>
          </p:nvPr>
        </p:nvSpPr>
        <p:spPr>
          <a:xfrm>
            <a:off x="393940" y="1283899"/>
            <a:ext cx="11529577" cy="5301748"/>
          </a:xfrm>
        </p:spPr>
        <p:txBody>
          <a:bodyPr vert="horz" lIns="91440" tIns="45720" rIns="91440" bIns="45720" rtlCol="0" anchor="t">
            <a:normAutofit fontScale="85000" lnSpcReduction="10000"/>
          </a:bodyPr>
          <a:lstStyle/>
          <a:p>
            <a:r>
              <a:rPr lang="en-CH" dirty="0">
                <a:cs typeface="Calibri"/>
              </a:rPr>
              <a:t>Through EC members' review the following amendments have been made:</a:t>
            </a:r>
            <a:endParaRPr lang="en-US" dirty="0"/>
          </a:p>
          <a:p>
            <a:pPr marL="857250">
              <a:buFont typeface="Calibri"/>
              <a:buChar char="-"/>
            </a:pPr>
            <a:r>
              <a:rPr lang="en-CH" sz="2400" dirty="0">
                <a:cs typeface="Calibri"/>
              </a:rPr>
              <a:t>Introduction  - new leading sentence:</a:t>
            </a:r>
          </a:p>
          <a:p>
            <a:pPr marL="514350" indent="0">
              <a:buNone/>
            </a:pPr>
            <a:r>
              <a:rPr lang="en-CH" sz="2400" dirty="0">
                <a:solidFill>
                  <a:srgbClr val="FF0000"/>
                </a:solidFill>
                <a:cs typeface="Calibri"/>
              </a:rPr>
              <a:t>The WMO Global Basic Observing Network (GBON), designed and defined at a global level, is the basic surface-based observing network that is essential to support Global Numerical Weather Prediction (NWP) [</a:t>
            </a:r>
            <a:r>
              <a:rPr lang="en-CH" sz="2400" i="1" dirty="0">
                <a:solidFill>
                  <a:srgbClr val="FF0000"/>
                </a:solidFill>
                <a:cs typeface="Calibri"/>
              </a:rPr>
              <a:t>Johnson</a:t>
            </a:r>
            <a:r>
              <a:rPr lang="en-CH" sz="2400" dirty="0">
                <a:solidFill>
                  <a:srgbClr val="FF0000"/>
                </a:solidFill>
                <a:cs typeface="Calibri"/>
              </a:rPr>
              <a:t>]. </a:t>
            </a:r>
            <a:endParaRPr lang="en-CH" sz="2400" dirty="0">
              <a:cs typeface="Calibri"/>
            </a:endParaRPr>
          </a:p>
          <a:p>
            <a:pPr marL="857250">
              <a:buFont typeface="Calibri,Sans-Serif"/>
              <a:buChar char="-"/>
            </a:pPr>
            <a:r>
              <a:rPr lang="en-US" sz="2400" dirty="0">
                <a:ea typeface="+mn-lt"/>
                <a:cs typeface="+mn-lt"/>
              </a:rPr>
              <a:t>Figure 1.1, caption:</a:t>
            </a:r>
          </a:p>
          <a:p>
            <a:pPr marL="514350" indent="0">
              <a:buNone/>
            </a:pPr>
            <a:r>
              <a:rPr lang="en-US" sz="2400" dirty="0">
                <a:solidFill>
                  <a:srgbClr val="FF0000"/>
                </a:solidFill>
                <a:ea typeface="+mn-lt"/>
                <a:cs typeface="+mn-lt"/>
              </a:rPr>
              <a:t>"… stations that report at the frequency greater than required by GBON in pink" [</a:t>
            </a:r>
            <a:r>
              <a:rPr lang="en-US" sz="2400" i="1" dirty="0">
                <a:solidFill>
                  <a:srgbClr val="FF0000"/>
                </a:solidFill>
                <a:ea typeface="+mn-lt"/>
                <a:cs typeface="+mn-lt"/>
              </a:rPr>
              <a:t>Johnson</a:t>
            </a:r>
            <a:r>
              <a:rPr lang="en-US" sz="2400" dirty="0">
                <a:solidFill>
                  <a:srgbClr val="FF0000"/>
                </a:solidFill>
                <a:ea typeface="+mn-lt"/>
                <a:cs typeface="+mn-lt"/>
              </a:rPr>
              <a:t>]. </a:t>
            </a:r>
            <a:endParaRPr lang="en-US" sz="2400" dirty="0">
              <a:solidFill>
                <a:srgbClr val="FF0000"/>
              </a:solidFill>
              <a:cs typeface="Calibri"/>
            </a:endParaRPr>
          </a:p>
          <a:p>
            <a:pPr marL="857250">
              <a:buFont typeface="Calibri"/>
              <a:buChar char="-"/>
            </a:pPr>
            <a:r>
              <a:rPr lang="en-US" sz="2400" dirty="0">
                <a:cs typeface="Calibri"/>
              </a:rPr>
              <a:t> "BUFR" removed from tables 4.1 and 4.2 [</a:t>
            </a:r>
            <a:r>
              <a:rPr lang="en-US" sz="2400" i="1" dirty="0">
                <a:cs typeface="Calibri"/>
              </a:rPr>
              <a:t>Secretariat</a:t>
            </a:r>
            <a:r>
              <a:rPr lang="en-US" sz="2400" dirty="0">
                <a:cs typeface="Calibri"/>
              </a:rPr>
              <a:t>].</a:t>
            </a:r>
          </a:p>
          <a:p>
            <a:pPr marL="857250">
              <a:buFont typeface="Calibri"/>
              <a:buChar char="-"/>
            </a:pPr>
            <a:r>
              <a:rPr lang="en-US" sz="2400" dirty="0">
                <a:cs typeface="Calibri"/>
              </a:rPr>
              <a:t>No. of the required number of NWP </a:t>
            </a:r>
            <a:r>
              <a:rPr lang="en-US" sz="2400" dirty="0" err="1">
                <a:cs typeface="Calibri"/>
              </a:rPr>
              <a:t>centres</a:t>
            </a:r>
            <a:r>
              <a:rPr lang="en-US" sz="2400" dirty="0">
                <a:cs typeface="Calibri"/>
              </a:rPr>
              <a:t> receiving the reports reduced to 1 [</a:t>
            </a:r>
            <a:r>
              <a:rPr lang="en-US" sz="2400" i="1" dirty="0">
                <a:cs typeface="Calibri"/>
              </a:rPr>
              <a:t>Secretariat</a:t>
            </a:r>
            <a:r>
              <a:rPr lang="en-US" sz="2400" dirty="0">
                <a:cs typeface="Calibri"/>
              </a:rPr>
              <a:t>].</a:t>
            </a:r>
          </a:p>
          <a:p>
            <a:pPr marL="857250">
              <a:buFont typeface="Calibri"/>
              <a:buChar char="-"/>
            </a:pPr>
            <a:r>
              <a:rPr lang="en-US" sz="2400" dirty="0">
                <a:cs typeface="Calibri"/>
              </a:rPr>
              <a:t>"Horizontal wind"  removed from mandatory </a:t>
            </a:r>
            <a:r>
              <a:rPr lang="en-US" sz="2400" dirty="0" err="1">
                <a:cs typeface="Calibri"/>
              </a:rPr>
              <a:t>critera</a:t>
            </a:r>
            <a:r>
              <a:rPr lang="en-US" sz="2400" dirty="0">
                <a:cs typeface="Calibri"/>
              </a:rPr>
              <a:t> for station compliance monitoring [</a:t>
            </a:r>
            <a:r>
              <a:rPr lang="en-US" sz="2400" i="1" dirty="0">
                <a:cs typeface="Calibri"/>
              </a:rPr>
              <a:t>Secretariat</a:t>
            </a:r>
            <a:r>
              <a:rPr lang="en-US" sz="2400" dirty="0">
                <a:cs typeface="Calibri"/>
              </a:rPr>
              <a:t>].</a:t>
            </a:r>
          </a:p>
          <a:p>
            <a:pPr marL="857250">
              <a:buFont typeface="Calibri"/>
              <a:buChar char="-"/>
            </a:pPr>
            <a:r>
              <a:rPr lang="en-US" sz="2400" dirty="0">
                <a:ea typeface="+mn-lt"/>
                <a:cs typeface="+mn-lt"/>
              </a:rPr>
              <a:t>Footnote no. 12 (section 4.5) removed [</a:t>
            </a:r>
            <a:r>
              <a:rPr lang="en-US" sz="2400" i="1" dirty="0">
                <a:ea typeface="+mn-lt"/>
                <a:cs typeface="+mn-lt"/>
              </a:rPr>
              <a:t>Secretariat in consultation with SOFF</a:t>
            </a:r>
            <a:r>
              <a:rPr lang="en-US" sz="2400" dirty="0">
                <a:ea typeface="+mn-lt"/>
                <a:cs typeface="+mn-lt"/>
              </a:rPr>
              <a:t>].</a:t>
            </a:r>
            <a:endParaRPr lang="en-US" sz="2400" dirty="0">
              <a:cs typeface="Calibri"/>
            </a:endParaRPr>
          </a:p>
          <a:p>
            <a:r>
              <a:rPr lang="en-CH" dirty="0">
                <a:cs typeface="Calibri"/>
              </a:rPr>
              <a:t>All the changes displayed in the </a:t>
            </a:r>
            <a:r>
              <a:rPr lang="en-CH" dirty="0" err="1">
                <a:cs typeface="Calibri"/>
              </a:rPr>
              <a:t>WiP</a:t>
            </a:r>
            <a:r>
              <a:rPr lang="en-CH" dirty="0">
                <a:cs typeface="Calibri"/>
              </a:rPr>
              <a:t> version of document 3.2(3).</a:t>
            </a:r>
          </a:p>
          <a:p>
            <a:r>
              <a:rPr lang="en-CH" dirty="0">
                <a:cs typeface="Calibri"/>
              </a:rPr>
              <a:t>The Guide will be included as new Chapter of WIGOS Guide (WMO-No. 1165).</a:t>
            </a:r>
          </a:p>
          <a:p>
            <a:r>
              <a:rPr lang="en-CH" dirty="0">
                <a:cs typeface="Calibri"/>
              </a:rPr>
              <a:t>Initial composition of GBON is expected to be adopted by Cg-19.</a:t>
            </a:r>
          </a:p>
        </p:txBody>
      </p:sp>
    </p:spTree>
    <p:extLst>
      <p:ext uri="{BB962C8B-B14F-4D97-AF65-F5344CB8AC3E}">
        <p14:creationId xmlns:p14="http://schemas.microsoft.com/office/powerpoint/2010/main" val="1284506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wmo2016_powerpoint_standard_v2_dark-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11442"/>
            <a:ext cx="12192000" cy="8196442"/>
          </a:xfrm>
          <a:prstGeom prst="rect">
            <a:avLst/>
          </a:prstGeom>
        </p:spPr>
      </p:pic>
      <p:sp>
        <p:nvSpPr>
          <p:cNvPr id="3" name="Slide Number Placeholder 2"/>
          <p:cNvSpPr>
            <a:spLocks noGrp="1"/>
          </p:cNvSpPr>
          <p:nvPr>
            <p:ph type="sldNum" sz="quarter" idx="12"/>
          </p:nvPr>
        </p:nvSpPr>
        <p:spPr/>
        <p:txBody>
          <a:bodyPr/>
          <a:lstStyle/>
          <a:p>
            <a:fld id="{9259AF2F-52C6-9B46-B8B2-0579234AE62E}" type="slidenum">
              <a:rPr lang="en-US" smtClean="0"/>
              <a:t>5</a:t>
            </a:fld>
            <a:endParaRPr lang="en-US"/>
          </a:p>
        </p:txBody>
      </p:sp>
      <p:sp>
        <p:nvSpPr>
          <p:cNvPr id="5" name="Title 1">
            <a:extLst>
              <a:ext uri="{FF2B5EF4-FFF2-40B4-BE49-F238E27FC236}">
                <a16:creationId xmlns:a16="http://schemas.microsoft.com/office/drawing/2014/main" id="{F351208C-D14B-4D5A-ABA4-F23E50C6674B}"/>
              </a:ext>
            </a:extLst>
          </p:cNvPr>
          <p:cNvSpPr txBox="1">
            <a:spLocks/>
          </p:cNvSpPr>
          <p:nvPr/>
        </p:nvSpPr>
        <p:spPr>
          <a:xfrm>
            <a:off x="1930400" y="-240339"/>
            <a:ext cx="8229600" cy="552558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a:solidFill>
                  <a:schemeClr val="bg1"/>
                </a:solidFill>
              </a:rPr>
              <a:t>Thank you</a:t>
            </a:r>
          </a:p>
          <a:p>
            <a:endParaRPr lang="en-US" b="1">
              <a:solidFill>
                <a:schemeClr val="bg1"/>
              </a:solidFill>
            </a:endParaRPr>
          </a:p>
          <a:p>
            <a:endParaRPr lang="en-US" b="1">
              <a:solidFill>
                <a:schemeClr val="bg1"/>
              </a:solidFill>
            </a:endParaRPr>
          </a:p>
        </p:txBody>
      </p:sp>
    </p:spTree>
    <p:extLst>
      <p:ext uri="{BB962C8B-B14F-4D97-AF65-F5344CB8AC3E}">
        <p14:creationId xmlns:p14="http://schemas.microsoft.com/office/powerpoint/2010/main" val="3311291137"/>
      </p:ext>
    </p:extLst>
  </p:cSld>
  <p:clrMapOvr>
    <a:masterClrMapping/>
  </p:clrMapOvr>
</p:sld>
</file>

<file path=ppt/theme/theme1.xml><?xml version="1.0" encoding="utf-8"?>
<a:theme xmlns:a="http://schemas.openxmlformats.org/drawingml/2006/main" name="WMO_WHITE_Powerpoint_en_f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B992D0F8FE95D4895F163129EBD78BE" ma:contentTypeVersion="" ma:contentTypeDescription="Create a new document." ma:contentTypeScope="" ma:versionID="da797970864175fcde6371f6a60ba74f">
  <xsd:schema xmlns:xsd="http://www.w3.org/2001/XMLSchema" xmlns:xs="http://www.w3.org/2001/XMLSchema" xmlns:p="http://schemas.microsoft.com/office/2006/metadata/properties" xmlns:ns2="1c5fc8e0-0999-4fb6-bf1f-7ab008e6dd1d" targetNamespace="http://schemas.microsoft.com/office/2006/metadata/properties" ma:root="true" ma:fieldsID="4b90bfc561bd565481a8f67666d1c250" ns2:_="">
    <xsd:import namespace="1c5fc8e0-0999-4fb6-bf1f-7ab008e6dd1d"/>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5fc8e0-0999-4fb6-bf1f-7ab008e6dd1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7B972B-DAF9-46BA-BF61-E7CC1EBA706B}">
  <ds:schemaRefs>
    <ds:schemaRef ds:uri="1b00f30f-36d4-4fa1-aff8-52ec48b6e084"/>
    <ds:schemaRef ds:uri="3c76eea2-c21a-46e1-8f98-cfc2ba460d51"/>
    <ds:schemaRef ds:uri="4e41490c-d54e-4032-baa7-d29626d553e5"/>
    <ds:schemaRef ds:uri="5de35f24-3cd2-4c8b-85af-d05638d65bc4"/>
    <ds:schemaRef ds:uri="96d886eb-95f6-47f3-bdfb-70dab5061c60"/>
    <ds:schemaRef ds:uri="c1a465f0-9ed0-43de-8189-a8c6f1075a5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BE4227F-095C-4C81-9AB8-6EA67F4B64AE}">
  <ds:schemaRefs>
    <ds:schemaRef ds:uri="http://schemas.microsoft.com/sharepoint/v3/contenttype/forms"/>
  </ds:schemaRefs>
</ds:datastoreItem>
</file>

<file path=customXml/itemProps3.xml><?xml version="1.0" encoding="utf-8"?>
<ds:datastoreItem xmlns:ds="http://schemas.openxmlformats.org/officeDocument/2006/customXml" ds:itemID="{3E86A483-AFA9-4560-B70A-B3DFC268FA0E}"/>
</file>

<file path=docProps/app.xml><?xml version="1.0" encoding="utf-8"?>
<Properties xmlns="http://schemas.openxmlformats.org/officeDocument/2006/extended-properties" xmlns:vt="http://schemas.openxmlformats.org/officeDocument/2006/docPropsVTypes">
  <TotalTime>0</TotalTime>
  <Words>1026</Words>
  <Application>Microsoft Office PowerPoint</Application>
  <PresentationFormat>Widescreen</PresentationFormat>
  <Paragraphs>60</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WMO_WHITE_Powerpoint_en_fr</vt:lpstr>
      <vt:lpstr>PowerPoint Presentation</vt:lpstr>
      <vt:lpstr>Draft Resolution 3.2(3)/1 (EC-76) Guide to the Global Basic Observing Network (GBON)</vt:lpstr>
      <vt:lpstr>Draft Resolution 3.2(3)/1 (EC-76) Guide to the Global Basic Observing Network (GBON)</vt:lpstr>
      <vt:lpstr>Draft Resolution 3.2(3)/1 (EC-76) Guide to the Global Basic Observing Network (GBON)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Etienne Charpentier</dc:creator>
  <cp:lastModifiedBy>Jitsuko Hasegawa</cp:lastModifiedBy>
  <cp:revision>124</cp:revision>
  <dcterms:created xsi:type="dcterms:W3CDTF">2021-11-18T10:14:05Z</dcterms:created>
  <dcterms:modified xsi:type="dcterms:W3CDTF">2023-02-28T09:06:55Z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0x0101002B992D0F8FE95D4895F163129EBD78BE</vt:lpwstr>
  </property>
  <property fmtid="{D5CDD505-2E9C-101B-9397-08002B2CF9AE}" pid="3" name="MediaServiceImageTags">
    <vt:lpwstr/>
  </property>
</Properties>
</file>